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46A1F9A-1039-491A-8A24-60086500DDA0}" type="datetimeFigureOut">
              <a:rPr lang="en-US" smtClean="0"/>
              <a:t>5/29/2024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8E32F49-CE71-43B9-8DCA-9CA9EE6A879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6A1F9A-1039-491A-8A24-60086500DDA0}"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32F49-CE71-43B9-8DCA-9CA9EE6A879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6A1F9A-1039-491A-8A24-60086500DDA0}"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32F49-CE71-43B9-8DCA-9CA9EE6A879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46A1F9A-1039-491A-8A24-60086500DDA0}" type="datetimeFigureOut">
              <a:rPr lang="en-US" smtClean="0"/>
              <a:t>5/29/2024</a:t>
            </a:fld>
            <a:endParaRPr lang="en-US"/>
          </a:p>
        </p:txBody>
      </p:sp>
      <p:sp>
        <p:nvSpPr>
          <p:cNvPr id="9" name="Slide Number Placeholder 8"/>
          <p:cNvSpPr>
            <a:spLocks noGrp="1"/>
          </p:cNvSpPr>
          <p:nvPr>
            <p:ph type="sldNum" sz="quarter" idx="15"/>
          </p:nvPr>
        </p:nvSpPr>
        <p:spPr/>
        <p:txBody>
          <a:bodyPr rtlCol="0"/>
          <a:lstStyle/>
          <a:p>
            <a:fld id="{18E32F49-CE71-43B9-8DCA-9CA9EE6A8799}"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46A1F9A-1039-491A-8A24-60086500DDA0}" type="datetimeFigureOut">
              <a:rPr lang="en-US" smtClean="0"/>
              <a:t>5/29/2024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8E32F49-CE71-43B9-8DCA-9CA9EE6A879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46A1F9A-1039-491A-8A24-60086500DDA0}"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E32F49-CE71-43B9-8DCA-9CA9EE6A8799}"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46A1F9A-1039-491A-8A24-60086500DDA0}" type="datetimeFigureOut">
              <a:rPr lang="en-US" smtClean="0"/>
              <a:t>5/29/2024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E32F49-CE71-43B9-8DCA-9CA9EE6A8799}"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46A1F9A-1039-491A-8A24-60086500DDA0}" type="datetimeFigureOut">
              <a:rPr lang="en-US" smtClean="0"/>
              <a:t>5/29/2024</a:t>
            </a:fld>
            <a:endParaRPr lang="en-US"/>
          </a:p>
        </p:txBody>
      </p:sp>
      <p:sp>
        <p:nvSpPr>
          <p:cNvPr id="7" name="Slide Number Placeholder 6"/>
          <p:cNvSpPr>
            <a:spLocks noGrp="1"/>
          </p:cNvSpPr>
          <p:nvPr>
            <p:ph type="sldNum" sz="quarter" idx="11"/>
          </p:nvPr>
        </p:nvSpPr>
        <p:spPr/>
        <p:txBody>
          <a:bodyPr rtlCol="0"/>
          <a:lstStyle/>
          <a:p>
            <a:fld id="{18E32F49-CE71-43B9-8DCA-9CA9EE6A8799}"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6A1F9A-1039-491A-8A24-60086500DDA0}" type="datetimeFigureOut">
              <a:rPr lang="en-US" smtClean="0"/>
              <a:t>5/29/2024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E32F49-CE71-43B9-8DCA-9CA9EE6A879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46A1F9A-1039-491A-8A24-60086500DDA0}" type="datetimeFigureOut">
              <a:rPr lang="en-US" smtClean="0"/>
              <a:t>5/29/2024</a:t>
            </a:fld>
            <a:endParaRPr lang="en-US"/>
          </a:p>
        </p:txBody>
      </p:sp>
      <p:sp>
        <p:nvSpPr>
          <p:cNvPr id="22" name="Slide Number Placeholder 21"/>
          <p:cNvSpPr>
            <a:spLocks noGrp="1"/>
          </p:cNvSpPr>
          <p:nvPr>
            <p:ph type="sldNum" sz="quarter" idx="15"/>
          </p:nvPr>
        </p:nvSpPr>
        <p:spPr/>
        <p:txBody>
          <a:bodyPr rtlCol="0"/>
          <a:lstStyle/>
          <a:p>
            <a:fld id="{18E32F49-CE71-43B9-8DCA-9CA9EE6A8799}"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46A1F9A-1039-491A-8A24-60086500DDA0}" type="datetimeFigureOut">
              <a:rPr lang="en-US" smtClean="0"/>
              <a:t>5/29/2024</a:t>
            </a:fld>
            <a:endParaRPr lang="en-US"/>
          </a:p>
        </p:txBody>
      </p:sp>
      <p:sp>
        <p:nvSpPr>
          <p:cNvPr id="18" name="Slide Number Placeholder 17"/>
          <p:cNvSpPr>
            <a:spLocks noGrp="1"/>
          </p:cNvSpPr>
          <p:nvPr>
            <p:ph type="sldNum" sz="quarter" idx="11"/>
          </p:nvPr>
        </p:nvSpPr>
        <p:spPr/>
        <p:txBody>
          <a:bodyPr rtlCol="0"/>
          <a:lstStyle/>
          <a:p>
            <a:fld id="{18E32F49-CE71-43B9-8DCA-9CA9EE6A8799}"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46A1F9A-1039-491A-8A24-60086500DDA0}" type="datetimeFigureOut">
              <a:rPr lang="en-US" smtClean="0"/>
              <a:t>5/29/2024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8E32F49-CE71-43B9-8DCA-9CA9EE6A879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online.hbs.edu/blog/post/finance-principl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investopedia.com/ask/answers/063014/what-formula-calculating-weighted-average-cost-capital-wacc.as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HOW TO CALCULATE COST OF CAPITAL</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CALCULATE COST OF </a:t>
            </a:r>
            <a:r>
              <a:rPr lang="en-US" dirty="0" smtClean="0"/>
              <a:t>CAPITAL</a:t>
            </a:r>
            <a:endParaRPr lang="en-US" dirty="0"/>
          </a:p>
        </p:txBody>
      </p:sp>
      <p:sp>
        <p:nvSpPr>
          <p:cNvPr id="3" name="Content Placeholder 2"/>
          <p:cNvSpPr>
            <a:spLocks noGrp="1"/>
          </p:cNvSpPr>
          <p:nvPr>
            <p:ph sz="quarter" idx="1"/>
          </p:nvPr>
        </p:nvSpPr>
        <p:spPr/>
        <p:txBody>
          <a:bodyPr>
            <a:normAutofit/>
          </a:bodyPr>
          <a:lstStyle/>
          <a:p>
            <a:pPr algn="just">
              <a:buNone/>
            </a:pPr>
            <a:r>
              <a:rPr lang="en-US" sz="2400" dirty="0" smtClean="0"/>
              <a:t>To determine </a:t>
            </a:r>
            <a:r>
              <a:rPr lang="en-US" sz="2400" dirty="0" smtClean="0"/>
              <a:t>cost of capital, business leaders, accounting departments, and investors must consider three factors: cost of debt, cost of equity, and weighted average cost of capital (WACC</a:t>
            </a:r>
            <a:r>
              <a:rPr lang="en-US" sz="2400" dirty="0" smtClean="0"/>
              <a:t>).</a:t>
            </a:r>
          </a:p>
          <a:p>
            <a:pPr algn="just">
              <a:buNone/>
            </a:pP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Cost of Debt</a:t>
            </a:r>
            <a:endParaRPr lang="en-US" b="1" dirty="0"/>
          </a:p>
        </p:txBody>
      </p:sp>
      <p:sp>
        <p:nvSpPr>
          <p:cNvPr id="3" name="Content Placeholder 2"/>
          <p:cNvSpPr>
            <a:spLocks noGrp="1"/>
          </p:cNvSpPr>
          <p:nvPr>
            <p:ph sz="quarter" idx="1"/>
          </p:nvPr>
        </p:nvSpPr>
        <p:spPr/>
        <p:txBody>
          <a:bodyPr>
            <a:normAutofit fontScale="92500" lnSpcReduction="10000"/>
          </a:bodyPr>
          <a:lstStyle/>
          <a:p>
            <a:pPr algn="just">
              <a:buNone/>
            </a:pPr>
            <a:r>
              <a:rPr lang="en-US" sz="2000" dirty="0" smtClean="0"/>
              <a:t>While </a:t>
            </a:r>
            <a:r>
              <a:rPr lang="en-US" sz="2000" dirty="0" smtClean="0"/>
              <a:t>debt can be detrimental to a business’s success, it’s essential to its capital structure. Cost of debt refers to the pre-tax interest rate a company pays on its debts, such as loans, credit cards, or invoice financing. When this kind of debt is kept at a manageable level, a company can retain more of its profits through additional tax savings.</a:t>
            </a:r>
          </a:p>
          <a:p>
            <a:pPr algn="just">
              <a:buNone/>
            </a:pPr>
            <a:r>
              <a:rPr lang="en-US" sz="2000" dirty="0" smtClean="0"/>
              <a:t>Companies typically calculate cost of debt to better understand cost of capital. This information is crucial in helping investors determine if a business is too risky. Cost of debt also helps identify the overall rate being paid to use funds acquired from financial strategies, such as debt financing, which is selling a company’s debt to individuals or institutions who, in turn, become creditors of that debt.</a:t>
            </a:r>
          </a:p>
          <a:p>
            <a:pPr algn="just">
              <a:buNone/>
            </a:pPr>
            <a:r>
              <a:rPr lang="en-US" sz="2000" dirty="0" smtClean="0"/>
              <a:t>There are many ways to calculate cost of debt. One common method is adding your company’s total interest expense for each debt for the year, then dividing it by the total amount of debt.</a:t>
            </a:r>
          </a:p>
          <a:p>
            <a:pPr algn="just">
              <a:buNone/>
            </a:pP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Cost of Debt</a:t>
            </a:r>
            <a:endParaRPr lang="en-US" dirty="0"/>
          </a:p>
        </p:txBody>
      </p:sp>
      <p:sp>
        <p:nvSpPr>
          <p:cNvPr id="3" name="Content Placeholder 2"/>
          <p:cNvSpPr>
            <a:spLocks noGrp="1"/>
          </p:cNvSpPr>
          <p:nvPr>
            <p:ph sz="quarter" idx="1"/>
          </p:nvPr>
        </p:nvSpPr>
        <p:spPr/>
        <p:txBody>
          <a:bodyPr>
            <a:normAutofit fontScale="85000" lnSpcReduction="20000"/>
          </a:bodyPr>
          <a:lstStyle/>
          <a:p>
            <a:pPr algn="just">
              <a:buNone/>
            </a:pPr>
            <a:r>
              <a:rPr lang="en-US" dirty="0" smtClean="0"/>
              <a:t>Another formula that businesses and investors can use to calculate cost of debt is:</a:t>
            </a:r>
          </a:p>
          <a:p>
            <a:pPr algn="just">
              <a:buNone/>
            </a:pPr>
            <a:r>
              <a:rPr lang="en-US" dirty="0" smtClean="0"/>
              <a:t>Cost of Debt = (Risk-Free Rate of Return + Credit Spread) × (1 – Tax Rate)</a:t>
            </a:r>
          </a:p>
          <a:p>
            <a:pPr algn="just">
              <a:buNone/>
            </a:pPr>
            <a:r>
              <a:rPr lang="en-US" dirty="0" smtClean="0"/>
              <a:t>Here’s a breakdown of this formula’s components:</a:t>
            </a:r>
          </a:p>
          <a:p>
            <a:pPr algn="just">
              <a:buNone/>
            </a:pPr>
            <a:r>
              <a:rPr lang="en-US" dirty="0" smtClean="0"/>
              <a:t>Risk-free return: Determined from the return on US government security</a:t>
            </a:r>
          </a:p>
          <a:p>
            <a:pPr algn="just">
              <a:buNone/>
            </a:pPr>
            <a:r>
              <a:rPr lang="en-US" dirty="0" smtClean="0"/>
              <a:t>Credit spread: Difference in yield between US Treasury bonds and other debt securities</a:t>
            </a:r>
          </a:p>
          <a:p>
            <a:pPr algn="just">
              <a:buNone/>
            </a:pPr>
            <a:r>
              <a:rPr lang="en-US" dirty="0" smtClean="0"/>
              <a:t>Tax rate: Percentage at which a corporation is taxed</a:t>
            </a:r>
          </a:p>
          <a:p>
            <a:pPr algn="just">
              <a:buNone/>
            </a:pPr>
            <a:r>
              <a:rPr lang="en-US" dirty="0" smtClean="0"/>
              <a:t>Companies in the early stages of operation may not be able to leverage debt in the same way that well-established corporations can. Limited operating histories and assets often force smaller companies to take a different approach, such as equity financing, which is the process of raising capital through selling company shares.</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Cost of </a:t>
            </a:r>
            <a:r>
              <a:rPr lang="en-US" b="1" dirty="0" smtClean="0"/>
              <a:t>Equity</a:t>
            </a:r>
            <a:endParaRPr lang="en-US" b="1" dirty="0"/>
          </a:p>
        </p:txBody>
      </p:sp>
      <p:sp>
        <p:nvSpPr>
          <p:cNvPr id="3" name="Content Placeholder 2"/>
          <p:cNvSpPr>
            <a:spLocks noGrp="1"/>
          </p:cNvSpPr>
          <p:nvPr>
            <p:ph sz="quarter" idx="1"/>
          </p:nvPr>
        </p:nvSpPr>
        <p:spPr/>
        <p:txBody>
          <a:bodyPr>
            <a:normAutofit fontScale="85000" lnSpcReduction="10000"/>
          </a:bodyPr>
          <a:lstStyle/>
          <a:p>
            <a:pPr algn="just">
              <a:buNone/>
            </a:pPr>
            <a:r>
              <a:rPr lang="en-US" dirty="0" smtClean="0"/>
              <a:t>Equity</a:t>
            </a:r>
            <a:r>
              <a:rPr lang="en-US" dirty="0" smtClean="0"/>
              <a:t> is the amount of cash available to shareholders as a result of asset liquidation and paying off outstanding debts, and it’s crucial to a company’s long-term success.</a:t>
            </a:r>
          </a:p>
          <a:p>
            <a:pPr algn="just">
              <a:buNone/>
            </a:pPr>
            <a:r>
              <a:rPr lang="en-US" dirty="0" smtClean="0"/>
              <a:t>Cost of equity is the rate of return a company must pay out to equity investors. It represents the compensation that the market demands in exchange for owning an asset and bearing the risk associated with owning it.</a:t>
            </a:r>
          </a:p>
          <a:p>
            <a:pPr algn="just">
              <a:buNone/>
            </a:pPr>
            <a:r>
              <a:rPr lang="en-US" dirty="0" smtClean="0"/>
              <a:t>This number helps financial leaders assess how attractive investments are—both internally and externally. It’s difficult to pinpoint cost of equity, however, because it’s determined by stakeholders and based on a company’s estimates, historical information, cash flow, and comparisons to similar firms.</a:t>
            </a:r>
          </a:p>
          <a:p>
            <a:pPr algn="just">
              <a:buNone/>
            </a:pPr>
            <a:r>
              <a:rPr lang="en-US" dirty="0" smtClean="0"/>
              <a:t>Cost of equity is calculated using the Capital Asset Pricing Model (CAPM), which considers an investment’s riskiness relative to the current market.</a:t>
            </a:r>
          </a:p>
          <a:p>
            <a:pPr algn="just">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Cost of Equity</a:t>
            </a:r>
            <a:endParaRPr lang="en-US" dirty="0"/>
          </a:p>
        </p:txBody>
      </p:sp>
      <p:sp>
        <p:nvSpPr>
          <p:cNvPr id="3" name="Content Placeholder 2"/>
          <p:cNvSpPr>
            <a:spLocks noGrp="1"/>
          </p:cNvSpPr>
          <p:nvPr>
            <p:ph sz="quarter" idx="1"/>
          </p:nvPr>
        </p:nvSpPr>
        <p:spPr/>
        <p:txBody>
          <a:bodyPr>
            <a:normAutofit lnSpcReduction="10000"/>
          </a:bodyPr>
          <a:lstStyle/>
          <a:p>
            <a:pPr algn="just">
              <a:buNone/>
            </a:pPr>
            <a:r>
              <a:rPr lang="en-US" dirty="0" smtClean="0"/>
              <a:t>To calculate CAPM, investors use the following formula:</a:t>
            </a:r>
          </a:p>
          <a:p>
            <a:pPr algn="just">
              <a:buNone/>
            </a:pPr>
            <a:r>
              <a:rPr lang="en-US" dirty="0" smtClean="0"/>
              <a:t>Cost of Equity = Risk-Free Rate of Return + Beta × (Market Rate of Return - Risk-Free Rate of Return)</a:t>
            </a:r>
          </a:p>
          <a:p>
            <a:pPr algn="just">
              <a:buNone/>
            </a:pPr>
            <a:r>
              <a:rPr lang="en-US" dirty="0" smtClean="0"/>
              <a:t>Here’s a breakdown of this formula’s components:</a:t>
            </a:r>
          </a:p>
          <a:p>
            <a:pPr algn="just">
              <a:buNone/>
            </a:pPr>
            <a:r>
              <a:rPr lang="en-US" dirty="0" smtClean="0"/>
              <a:t>Risk-free return: Determined from the return on US government security</a:t>
            </a:r>
          </a:p>
          <a:p>
            <a:pPr algn="just">
              <a:buNone/>
            </a:pPr>
            <a:r>
              <a:rPr lang="en-US" dirty="0" smtClean="0"/>
              <a:t>Average rate of return: Estimated by stocks, such as Dow Jones</a:t>
            </a:r>
          </a:p>
          <a:p>
            <a:pPr algn="just">
              <a:buNone/>
            </a:pPr>
            <a:r>
              <a:rPr lang="en-US" dirty="0" smtClean="0"/>
              <a:t>Return risk: Stock’s beta, which is calculated and published by investment services for publicly held companies</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Cost of Equity</a:t>
            </a:r>
            <a:endParaRPr lang="en-US" dirty="0"/>
          </a:p>
        </p:txBody>
      </p:sp>
      <p:sp>
        <p:nvSpPr>
          <p:cNvPr id="3" name="Content Placeholder 2"/>
          <p:cNvSpPr>
            <a:spLocks noGrp="1"/>
          </p:cNvSpPr>
          <p:nvPr>
            <p:ph sz="quarter" idx="1"/>
          </p:nvPr>
        </p:nvSpPr>
        <p:spPr/>
        <p:txBody>
          <a:bodyPr>
            <a:normAutofit fontScale="92500" lnSpcReduction="10000"/>
          </a:bodyPr>
          <a:lstStyle/>
          <a:p>
            <a:pPr algn="just">
              <a:buNone/>
            </a:pPr>
            <a:r>
              <a:rPr lang="en-US" dirty="0" smtClean="0"/>
              <a:t>Companies that offer dividends calculate the cost of equity using the Dividend Capitalization Model. To determine cost of equity using the Dividend Capitalization Model, use the following formula:</a:t>
            </a:r>
          </a:p>
          <a:p>
            <a:pPr algn="just">
              <a:buNone/>
            </a:pPr>
            <a:r>
              <a:rPr lang="en-US" dirty="0" smtClean="0"/>
              <a:t>Cost of Equity = (Dividends per Share / Current Market Value of Stocks) + (Dividend Growth Rate)</a:t>
            </a:r>
          </a:p>
          <a:p>
            <a:pPr algn="just">
              <a:buNone/>
            </a:pPr>
            <a:r>
              <a:rPr lang="en-US" dirty="0" smtClean="0"/>
              <a:t>Here’s a breakdown of this formula’s components:</a:t>
            </a:r>
          </a:p>
          <a:p>
            <a:pPr algn="just">
              <a:buNone/>
            </a:pPr>
            <a:r>
              <a:rPr lang="en-US" dirty="0" smtClean="0"/>
              <a:t>Dividends: Amount of money a company pays regularly to its shareholders</a:t>
            </a:r>
          </a:p>
          <a:p>
            <a:pPr algn="just">
              <a:buNone/>
            </a:pPr>
            <a:r>
              <a:rPr lang="en-US" dirty="0" smtClean="0"/>
              <a:t>Market value stocks: Fractional ownership of equity in an organization that’s value is determined by financial markets</a:t>
            </a:r>
          </a:p>
          <a:p>
            <a:pPr algn="just">
              <a:buNone/>
            </a:pPr>
            <a:r>
              <a:rPr lang="en-US" dirty="0" smtClean="0"/>
              <a:t>Dividend growth rate: Annual percentage rate of growth of a dividend over a period</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3. Weighted Average Cost of Capital (WACC)</a:t>
            </a:r>
            <a:endParaRPr lang="en-US" b="1" dirty="0"/>
          </a:p>
        </p:txBody>
      </p:sp>
      <p:sp>
        <p:nvSpPr>
          <p:cNvPr id="3" name="Content Placeholder 2"/>
          <p:cNvSpPr>
            <a:spLocks noGrp="1"/>
          </p:cNvSpPr>
          <p:nvPr>
            <p:ph sz="quarter" idx="1"/>
          </p:nvPr>
        </p:nvSpPr>
        <p:spPr/>
        <p:txBody>
          <a:bodyPr>
            <a:normAutofit/>
          </a:bodyPr>
          <a:lstStyle/>
          <a:p>
            <a:pPr algn="just">
              <a:buNone/>
            </a:pPr>
            <a:r>
              <a:rPr lang="en-US" dirty="0" smtClean="0"/>
              <a:t>The</a:t>
            </a:r>
            <a:r>
              <a:rPr lang="en-US" dirty="0" smtClean="0"/>
              <a:t> </a:t>
            </a:r>
            <a:r>
              <a:rPr lang="en-US" dirty="0" smtClean="0">
                <a:hlinkClick r:id="rId2"/>
              </a:rPr>
              <a:t>weighted average cost of capital (WACC)</a:t>
            </a:r>
            <a:r>
              <a:rPr lang="en-US" dirty="0" smtClean="0"/>
              <a:t> is the most common method for calculating cost of capital. It equally averages a company’s debt and equity from all sources.</a:t>
            </a:r>
          </a:p>
          <a:p>
            <a:pPr algn="just">
              <a:buNone/>
            </a:pPr>
            <a:r>
              <a:rPr lang="en-US" dirty="0" smtClean="0"/>
              <a:t>Companies use this method to determine rate of return, which indicates the return that shareholders demand to provide capital. It also helps investors gauge the risk of cash flows and desirability for company shares, projects, and potential acquisitions. In addition, it establishes the discount rate for future cash flows to obtain value for a business.</a:t>
            </a:r>
          </a:p>
          <a:p>
            <a:pPr algn="just">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3. Weighted Average Cost of Capital (WACC)</a:t>
            </a:r>
            <a:endParaRPr lang="en-US" dirty="0"/>
          </a:p>
        </p:txBody>
      </p:sp>
      <p:sp>
        <p:nvSpPr>
          <p:cNvPr id="3" name="Content Placeholder 2"/>
          <p:cNvSpPr>
            <a:spLocks noGrp="1"/>
          </p:cNvSpPr>
          <p:nvPr>
            <p:ph sz="quarter" idx="1"/>
          </p:nvPr>
        </p:nvSpPr>
        <p:spPr/>
        <p:txBody>
          <a:bodyPr>
            <a:normAutofit fontScale="77500" lnSpcReduction="20000"/>
          </a:bodyPr>
          <a:lstStyle/>
          <a:p>
            <a:pPr algn="just">
              <a:buNone/>
            </a:pPr>
            <a:r>
              <a:rPr lang="en-US" u="sng" dirty="0" smtClean="0">
                <a:hlinkClick r:id="rId2"/>
              </a:rPr>
              <a:t>WACC</a:t>
            </a:r>
            <a:r>
              <a:rPr lang="en-US" dirty="0" smtClean="0"/>
              <a:t> is calculated by multiplying the cost of each capital source (both equity and debt) by its relevant weight by market value, then adding the products together to determine the total. The formula is:</a:t>
            </a:r>
          </a:p>
          <a:p>
            <a:pPr algn="just">
              <a:buNone/>
            </a:pPr>
            <a:r>
              <a:rPr lang="en-US" dirty="0" smtClean="0"/>
              <a:t>WACC = (E/V x Re) + ((D/V x Rd) x (1 – T))</a:t>
            </a:r>
          </a:p>
          <a:p>
            <a:pPr algn="just">
              <a:buNone/>
            </a:pPr>
            <a:r>
              <a:rPr lang="en-US" dirty="0" smtClean="0"/>
              <a:t>Here’s a breakdown of this formula’s components:</a:t>
            </a:r>
          </a:p>
          <a:p>
            <a:pPr algn="just">
              <a:buNone/>
            </a:pPr>
            <a:r>
              <a:rPr lang="en-US" dirty="0" smtClean="0"/>
              <a:t>E: Market value of firm’s equity</a:t>
            </a:r>
          </a:p>
          <a:p>
            <a:pPr algn="just">
              <a:buNone/>
            </a:pPr>
            <a:r>
              <a:rPr lang="en-US" dirty="0" smtClean="0"/>
              <a:t>D: Market value of firm’s debt</a:t>
            </a:r>
          </a:p>
          <a:p>
            <a:pPr algn="just">
              <a:buNone/>
            </a:pPr>
            <a:r>
              <a:rPr lang="en-US" dirty="0" smtClean="0"/>
              <a:t>V: Total value of capital (equity + debt)</a:t>
            </a:r>
          </a:p>
          <a:p>
            <a:pPr algn="just">
              <a:buNone/>
            </a:pPr>
            <a:r>
              <a:rPr lang="en-US" dirty="0" smtClean="0"/>
              <a:t>E/V: Percentage of capital that’s equity</a:t>
            </a:r>
          </a:p>
          <a:p>
            <a:pPr algn="just">
              <a:buNone/>
            </a:pPr>
            <a:r>
              <a:rPr lang="en-US" dirty="0" smtClean="0"/>
              <a:t>D/V: Percentage of capital that’s debt</a:t>
            </a:r>
          </a:p>
          <a:p>
            <a:pPr algn="just">
              <a:buNone/>
            </a:pPr>
            <a:r>
              <a:rPr lang="en-US" dirty="0" smtClean="0"/>
              <a:t>Re: Required rate of return</a:t>
            </a:r>
          </a:p>
          <a:p>
            <a:pPr algn="just">
              <a:buNone/>
            </a:pPr>
            <a:r>
              <a:rPr lang="en-US" dirty="0" smtClean="0"/>
              <a:t>Rd: Cost of debt</a:t>
            </a:r>
          </a:p>
          <a:p>
            <a:pPr algn="just">
              <a:buNone/>
            </a:pPr>
            <a:r>
              <a:rPr lang="en-US" dirty="0" smtClean="0"/>
              <a:t>T: Tax rate</a:t>
            </a:r>
          </a:p>
          <a:p>
            <a:pPr algn="just">
              <a:buNone/>
            </a:pPr>
            <a:r>
              <a:rPr lang="en-US" dirty="0" smtClean="0"/>
              <a:t>A high WACC calculation indicates that a company’s stock is volatile or its debt is too risky, meaning investors will demand greater returns.</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TotalTime>
  <Words>426</Words>
  <Application>Microsoft Office PowerPoint</Application>
  <PresentationFormat>On-screen Show (4:3)</PresentationFormat>
  <Paragraphs>50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HOW TO CALCULATE COST OF CAPITAL</vt:lpstr>
      <vt:lpstr>HOW TO CALCULATE COST OF CAPITAL</vt:lpstr>
      <vt:lpstr>1. Cost of Debt</vt:lpstr>
      <vt:lpstr>1. Cost of Debt</vt:lpstr>
      <vt:lpstr>2. Cost of Equity</vt:lpstr>
      <vt:lpstr>2. Cost of Equity</vt:lpstr>
      <vt:lpstr>2. Cost of Equity</vt:lpstr>
      <vt:lpstr>3. Weighted Average Cost of Capital (WACC)</vt:lpstr>
      <vt:lpstr>3. Weighted Average Cost of Capital (WACC)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CALCULATE COST OF CAPITAL</dc:title>
  <dc:creator>Hp</dc:creator>
  <cp:lastModifiedBy>Hp</cp:lastModifiedBy>
  <cp:revision>1</cp:revision>
  <dcterms:created xsi:type="dcterms:W3CDTF">2024-05-29T09:42:10Z</dcterms:created>
  <dcterms:modified xsi:type="dcterms:W3CDTF">2024-05-29T09:46:44Z</dcterms:modified>
</cp:coreProperties>
</file>